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A7"/>
    <a:srgbClr val="0040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14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2329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0895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0225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34880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6583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2765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0494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2406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617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8751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5353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8AC2E-6D51-48A3-B128-2033EAF36E16}" type="datetimeFigureOut">
              <a:rPr lang="es-ES" smtClean="0"/>
              <a:t>27/03/2022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D91C8-3CB8-42B5-A7F2-9386A13B0C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9702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latex.codecogs.com/eqneditor/editor.php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F0D4B-600B-4783-8227-F00C0864D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553019"/>
            <a:ext cx="7772400" cy="2387600"/>
          </a:xfrm>
        </p:spPr>
        <p:txBody>
          <a:bodyPr/>
          <a:lstStyle/>
          <a:p>
            <a:r>
              <a:rPr lang="es-ES" dirty="0"/>
              <a:t>*</a:t>
            </a:r>
            <a:r>
              <a:rPr lang="es-ES" dirty="0" err="1"/>
              <a:t>insert</a:t>
            </a:r>
            <a:r>
              <a:rPr lang="es-ES" dirty="0"/>
              <a:t> </a:t>
            </a:r>
            <a:r>
              <a:rPr lang="es-ES" dirty="0" err="1"/>
              <a:t>main</a:t>
            </a:r>
            <a:r>
              <a:rPr lang="es-ES" dirty="0"/>
              <a:t> page*</a:t>
            </a:r>
          </a:p>
        </p:txBody>
      </p:sp>
      <p:pic>
        <p:nvPicPr>
          <p:cNvPr id="5" name="Imagen 4" descr="Imagen que contiene exterior, verde, edificio, grande&#10;&#10;Descripción generada automáticamente">
            <a:extLst>
              <a:ext uri="{FF2B5EF4-FFF2-40B4-BE49-F238E27FC236}">
                <a16:creationId xmlns:a16="http://schemas.microsoft.com/office/drawing/2014/main" id="{64331B96-FD53-4433-901A-E12EFDEDA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535" y="3429000"/>
            <a:ext cx="3652927" cy="273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457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276045" y="1302589"/>
            <a:ext cx="79190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This is an example slide: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Some itemize here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And here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pPr algn="just"/>
            <a:endParaRPr lang="en-US" dirty="0">
              <a:latin typeface="LM Sans 10" panose="00000500000000000000" pitchFamily="50" charset="0"/>
            </a:endParaRPr>
          </a:p>
          <a:p>
            <a:pPr algn="just"/>
            <a:r>
              <a:rPr lang="en-US" dirty="0">
                <a:latin typeface="LM Sans 10" panose="00000500000000000000" pitchFamily="50" charset="0"/>
              </a:rPr>
              <a:t>Lorem ipsum dolor sit </a:t>
            </a:r>
            <a:r>
              <a:rPr lang="en-US" dirty="0" err="1">
                <a:latin typeface="LM Sans 10" panose="00000500000000000000" pitchFamily="50" charset="0"/>
              </a:rPr>
              <a:t>amet</a:t>
            </a:r>
            <a:r>
              <a:rPr lang="en-US" dirty="0">
                <a:latin typeface="LM Sans 10" panose="00000500000000000000" pitchFamily="50" charset="0"/>
              </a:rPr>
              <a:t>, </a:t>
            </a:r>
            <a:r>
              <a:rPr lang="en-US" dirty="0" err="1">
                <a:latin typeface="LM Sans 10" panose="00000500000000000000" pitchFamily="50" charset="0"/>
              </a:rPr>
              <a:t>consectetur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adipiscing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elit</a:t>
            </a:r>
            <a:r>
              <a:rPr lang="en-US" dirty="0">
                <a:latin typeface="LM Sans 10" panose="00000500000000000000" pitchFamily="50" charset="0"/>
              </a:rPr>
              <a:t>, sed do </a:t>
            </a:r>
            <a:r>
              <a:rPr lang="en-US" dirty="0" err="1">
                <a:latin typeface="LM Sans 10" panose="00000500000000000000" pitchFamily="50" charset="0"/>
              </a:rPr>
              <a:t>eiusmod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tempor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incididunt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ut</a:t>
            </a:r>
            <a:r>
              <a:rPr lang="en-US" dirty="0">
                <a:latin typeface="LM Sans 10" panose="00000500000000000000" pitchFamily="50" charset="0"/>
              </a:rPr>
              <a:t> labore et dolore magna </a:t>
            </a:r>
            <a:r>
              <a:rPr lang="en-US" dirty="0" err="1">
                <a:latin typeface="LM Sans 10" panose="00000500000000000000" pitchFamily="50" charset="0"/>
              </a:rPr>
              <a:t>aliqua</a:t>
            </a:r>
            <a:r>
              <a:rPr lang="en-US" dirty="0">
                <a:latin typeface="LM Sans 10" panose="00000500000000000000" pitchFamily="50" charset="0"/>
              </a:rPr>
              <a:t>. Ut </a:t>
            </a:r>
            <a:r>
              <a:rPr lang="en-US" dirty="0" err="1">
                <a:latin typeface="LM Sans 10" panose="00000500000000000000" pitchFamily="50" charset="0"/>
              </a:rPr>
              <a:t>enim</a:t>
            </a:r>
            <a:r>
              <a:rPr lang="en-US" dirty="0">
                <a:latin typeface="LM Sans 10" panose="00000500000000000000" pitchFamily="50" charset="0"/>
              </a:rPr>
              <a:t> ad minim </a:t>
            </a:r>
            <a:r>
              <a:rPr lang="en-US" dirty="0" err="1">
                <a:latin typeface="LM Sans 10" panose="00000500000000000000" pitchFamily="50" charset="0"/>
              </a:rPr>
              <a:t>veniam</a:t>
            </a:r>
            <a:r>
              <a:rPr lang="en-US" dirty="0">
                <a:latin typeface="LM Sans 10" panose="00000500000000000000" pitchFamily="50" charset="0"/>
              </a:rPr>
              <a:t>, </a:t>
            </a:r>
            <a:r>
              <a:rPr lang="en-US" dirty="0" err="1">
                <a:latin typeface="LM Sans 10" panose="00000500000000000000" pitchFamily="50" charset="0"/>
              </a:rPr>
              <a:t>quis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nostrud</a:t>
            </a:r>
            <a:r>
              <a:rPr lang="en-US" dirty="0">
                <a:latin typeface="LM Sans 10" panose="00000500000000000000" pitchFamily="50" charset="0"/>
              </a:rPr>
              <a:t> exercitation </a:t>
            </a:r>
            <a:r>
              <a:rPr lang="en-US" dirty="0" err="1">
                <a:latin typeface="LM Sans 10" panose="00000500000000000000" pitchFamily="50" charset="0"/>
              </a:rPr>
              <a:t>ullamco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laboris</a:t>
            </a:r>
            <a:r>
              <a:rPr lang="en-US" dirty="0">
                <a:latin typeface="LM Sans 10" panose="00000500000000000000" pitchFamily="50" charset="0"/>
              </a:rPr>
              <a:t> nisi </a:t>
            </a:r>
            <a:r>
              <a:rPr lang="en-US" dirty="0" err="1">
                <a:latin typeface="LM Sans 10" panose="00000500000000000000" pitchFamily="50" charset="0"/>
              </a:rPr>
              <a:t>ut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aliquip</a:t>
            </a:r>
            <a:r>
              <a:rPr lang="en-US" dirty="0">
                <a:latin typeface="LM Sans 10" panose="00000500000000000000" pitchFamily="50" charset="0"/>
              </a:rPr>
              <a:t> ex </a:t>
            </a:r>
            <a:r>
              <a:rPr lang="en-US" dirty="0" err="1">
                <a:latin typeface="LM Sans 10" panose="00000500000000000000" pitchFamily="50" charset="0"/>
              </a:rPr>
              <a:t>ea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commodo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consequat</a:t>
            </a:r>
            <a:r>
              <a:rPr lang="en-US" dirty="0">
                <a:latin typeface="LM Sans 10" panose="00000500000000000000" pitchFamily="50" charset="0"/>
              </a:rPr>
              <a:t>. Duis </a:t>
            </a:r>
            <a:r>
              <a:rPr lang="en-US" dirty="0" err="1">
                <a:latin typeface="LM Sans 10" panose="00000500000000000000" pitchFamily="50" charset="0"/>
              </a:rPr>
              <a:t>aute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irure</a:t>
            </a:r>
            <a:r>
              <a:rPr lang="en-US" dirty="0">
                <a:latin typeface="LM Sans 10" panose="00000500000000000000" pitchFamily="50" charset="0"/>
              </a:rPr>
              <a:t> dolor in </a:t>
            </a:r>
            <a:r>
              <a:rPr lang="en-US" dirty="0" err="1">
                <a:latin typeface="LM Sans 10" panose="00000500000000000000" pitchFamily="50" charset="0"/>
              </a:rPr>
              <a:t>reprehenderit</a:t>
            </a:r>
            <a:r>
              <a:rPr lang="en-US" dirty="0">
                <a:latin typeface="LM Sans 10" panose="00000500000000000000" pitchFamily="50" charset="0"/>
              </a:rPr>
              <a:t> in </a:t>
            </a:r>
            <a:r>
              <a:rPr lang="en-US" dirty="0" err="1">
                <a:latin typeface="LM Sans 10" panose="00000500000000000000" pitchFamily="50" charset="0"/>
              </a:rPr>
              <a:t>voluptate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velit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esse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cillum</a:t>
            </a:r>
            <a:r>
              <a:rPr lang="en-US" dirty="0">
                <a:latin typeface="LM Sans 10" panose="00000500000000000000" pitchFamily="50" charset="0"/>
              </a:rPr>
              <a:t> dolore </a:t>
            </a:r>
            <a:r>
              <a:rPr lang="en-US" dirty="0" err="1">
                <a:latin typeface="LM Sans 10" panose="00000500000000000000" pitchFamily="50" charset="0"/>
              </a:rPr>
              <a:t>eu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fugiat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nulla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pariatur</a:t>
            </a:r>
            <a:r>
              <a:rPr lang="en-US" dirty="0">
                <a:latin typeface="LM Sans 10" panose="00000500000000000000" pitchFamily="50" charset="0"/>
              </a:rPr>
              <a:t>. </a:t>
            </a:r>
            <a:r>
              <a:rPr lang="en-US" dirty="0" err="1">
                <a:latin typeface="LM Sans 10" panose="00000500000000000000" pitchFamily="50" charset="0"/>
              </a:rPr>
              <a:t>Excepteur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sint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occaecat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cupidatat</a:t>
            </a:r>
            <a:r>
              <a:rPr lang="en-US" dirty="0">
                <a:latin typeface="LM Sans 10" panose="00000500000000000000" pitchFamily="50" charset="0"/>
              </a:rPr>
              <a:t> non </a:t>
            </a:r>
            <a:r>
              <a:rPr lang="en-US" dirty="0" err="1">
                <a:latin typeface="LM Sans 10" panose="00000500000000000000" pitchFamily="50" charset="0"/>
              </a:rPr>
              <a:t>proident</a:t>
            </a:r>
            <a:r>
              <a:rPr lang="en-US" dirty="0">
                <a:latin typeface="LM Sans 10" panose="00000500000000000000" pitchFamily="50" charset="0"/>
              </a:rPr>
              <a:t>, sunt in culpa qui </a:t>
            </a:r>
            <a:r>
              <a:rPr lang="en-US" dirty="0" err="1">
                <a:latin typeface="LM Sans 10" panose="00000500000000000000" pitchFamily="50" charset="0"/>
              </a:rPr>
              <a:t>officia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deserunt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mollit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anim</a:t>
            </a:r>
            <a:r>
              <a:rPr lang="en-US" dirty="0">
                <a:latin typeface="LM Sans 10" panose="00000500000000000000" pitchFamily="50" charset="0"/>
              </a:rPr>
              <a:t> id </a:t>
            </a:r>
            <a:r>
              <a:rPr lang="en-US" dirty="0" err="1">
                <a:latin typeface="LM Sans 10" panose="00000500000000000000" pitchFamily="50" charset="0"/>
              </a:rPr>
              <a:t>est</a:t>
            </a:r>
            <a:r>
              <a:rPr lang="en-US" dirty="0">
                <a:latin typeface="LM Sans 10" panose="00000500000000000000" pitchFamily="50" charset="0"/>
              </a:rPr>
              <a:t> </a:t>
            </a:r>
            <a:r>
              <a:rPr lang="en-US" dirty="0" err="1">
                <a:latin typeface="LM Sans 10" panose="00000500000000000000" pitchFamily="50" charset="0"/>
              </a:rPr>
              <a:t>laborum</a:t>
            </a:r>
            <a:endParaRPr lang="en-US" dirty="0">
              <a:latin typeface="LM Sans 10" panose="00000500000000000000" pitchFamily="50" charset="0"/>
            </a:endParaRP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1/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Section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title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0666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276045" y="1302589"/>
            <a:ext cx="79190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This is an example slide: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pPr algn="just"/>
            <a:endParaRPr lang="en-US" dirty="0">
              <a:latin typeface="LM Sans 10" panose="00000500000000000000" pitchFamily="50" charset="0"/>
            </a:endParaRP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2/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Section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title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7678651-4AB7-4221-9664-4E11C57B7464}"/>
              </a:ext>
            </a:extLst>
          </p:cNvPr>
          <p:cNvSpPr/>
          <p:nvPr/>
        </p:nvSpPr>
        <p:spPr>
          <a:xfrm>
            <a:off x="671514" y="789139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Imagen 2" descr="Gráfico&#10;&#10;Descripción generada automáticamente">
            <a:extLst>
              <a:ext uri="{FF2B5EF4-FFF2-40B4-BE49-F238E27FC236}">
                <a16:creationId xmlns:a16="http://schemas.microsoft.com/office/drawing/2014/main" id="{B7905FAB-7D56-46EA-9250-2E9C46F196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94" y="2286446"/>
            <a:ext cx="3645502" cy="2734127"/>
          </a:xfrm>
          <a:prstGeom prst="rect">
            <a:avLst/>
          </a:prstGeom>
        </p:spPr>
      </p:pic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D08DDAA8-0B2F-4AB8-8471-AB3452B6BB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286447"/>
            <a:ext cx="3910749" cy="2933061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0D4AC38D-A1A9-4DF7-96EE-BF4522EFAAD1}"/>
              </a:ext>
            </a:extLst>
          </p:cNvPr>
          <p:cNvSpPr txBox="1"/>
          <p:nvPr/>
        </p:nvSpPr>
        <p:spPr>
          <a:xfrm>
            <a:off x="1006492" y="5219508"/>
            <a:ext cx="2484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LM Sans 10" panose="00000500000000000000" pitchFamily="50" charset="0"/>
              </a:rPr>
              <a:t>Figure 1. </a:t>
            </a:r>
            <a:r>
              <a:rPr lang="en-US" sz="1200" dirty="0">
                <a:latin typeface="LM Sans 10" panose="00000500000000000000" pitchFamily="50" charset="0"/>
              </a:rPr>
              <a:t>Transient pressure distribution for dt = 1 s</a:t>
            </a:r>
            <a:endParaRPr lang="es-ES" sz="1200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C42DAC9-F5EB-4878-AAF4-582EDF0600E4}"/>
              </a:ext>
            </a:extLst>
          </p:cNvPr>
          <p:cNvSpPr txBox="1"/>
          <p:nvPr/>
        </p:nvSpPr>
        <p:spPr>
          <a:xfrm>
            <a:off x="5106838" y="5217275"/>
            <a:ext cx="2484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LM Sans 10" panose="00000500000000000000" pitchFamily="50" charset="0"/>
              </a:rPr>
              <a:t>Figure 2. </a:t>
            </a:r>
            <a:r>
              <a:rPr lang="en-US" sz="1200" dirty="0">
                <a:latin typeface="LM Sans 10" panose="00000500000000000000" pitchFamily="50" charset="0"/>
              </a:rPr>
              <a:t>Transient pressure distribution for dt = 0.1 s</a:t>
            </a:r>
            <a:endParaRPr lang="es-ES" sz="1200" dirty="0"/>
          </a:p>
        </p:txBody>
      </p:sp>
    </p:spTree>
    <p:extLst>
      <p:ext uri="{BB962C8B-B14F-4D97-AF65-F5344CB8AC3E}">
        <p14:creationId xmlns:p14="http://schemas.microsoft.com/office/powerpoint/2010/main" val="1243537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276045" y="1302589"/>
            <a:ext cx="79190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This is an example slide: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pPr algn="just"/>
            <a:endParaRPr lang="en-US" dirty="0">
              <a:latin typeface="LM Sans 10" panose="00000500000000000000" pitchFamily="50" charset="0"/>
            </a:endParaRP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3/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Section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title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7678651-4AB7-4221-9664-4E11C57B7464}"/>
              </a:ext>
            </a:extLst>
          </p:cNvPr>
          <p:cNvSpPr/>
          <p:nvPr/>
        </p:nvSpPr>
        <p:spPr>
          <a:xfrm>
            <a:off x="671514" y="789139"/>
            <a:ext cx="113823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D4AC38D-A1A9-4DF7-96EE-BF4522EFAAD1}"/>
              </a:ext>
            </a:extLst>
          </p:cNvPr>
          <p:cNvSpPr txBox="1"/>
          <p:nvPr/>
        </p:nvSpPr>
        <p:spPr>
          <a:xfrm>
            <a:off x="1006492" y="5219508"/>
            <a:ext cx="2484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LM Sans 10" panose="00000500000000000000" pitchFamily="50" charset="0"/>
              </a:rPr>
              <a:t>Figure 1. </a:t>
            </a:r>
            <a:r>
              <a:rPr lang="en-US" sz="1200" dirty="0">
                <a:latin typeface="LM Sans 10" panose="00000500000000000000" pitchFamily="50" charset="0"/>
              </a:rPr>
              <a:t>Transient temperature distribution for dt = 0.5 s</a:t>
            </a:r>
            <a:endParaRPr lang="es-ES" sz="1200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C42DAC9-F5EB-4878-AAF4-582EDF0600E4}"/>
              </a:ext>
            </a:extLst>
          </p:cNvPr>
          <p:cNvSpPr txBox="1"/>
          <p:nvPr/>
        </p:nvSpPr>
        <p:spPr>
          <a:xfrm>
            <a:off x="5106838" y="5217275"/>
            <a:ext cx="2484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LM Sans 10" panose="00000500000000000000" pitchFamily="50" charset="0"/>
              </a:rPr>
              <a:t>Figure 2. </a:t>
            </a:r>
            <a:r>
              <a:rPr lang="en-US" sz="1200" dirty="0">
                <a:latin typeface="LM Sans 10" panose="00000500000000000000" pitchFamily="50" charset="0"/>
              </a:rPr>
              <a:t>Transient temperature distribution for dt = 0.1 s</a:t>
            </a:r>
            <a:endParaRPr lang="es-ES" sz="1200" dirty="0"/>
          </a:p>
        </p:txBody>
      </p:sp>
      <p:pic>
        <p:nvPicPr>
          <p:cNvPr id="21" name="Imagen 20" descr="Gráfico&#10;&#10;Descripción generada automáticamente">
            <a:extLst>
              <a:ext uri="{FF2B5EF4-FFF2-40B4-BE49-F238E27FC236}">
                <a16:creationId xmlns:a16="http://schemas.microsoft.com/office/drawing/2014/main" id="{84D78963-1992-4941-B9DB-FA7A0D68BB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99" y="2371163"/>
            <a:ext cx="3682792" cy="2759015"/>
          </a:xfrm>
          <a:prstGeom prst="rect">
            <a:avLst/>
          </a:prstGeom>
        </p:spPr>
      </p:pic>
      <p:pic>
        <p:nvPicPr>
          <p:cNvPr id="23" name="Imagen 22" descr="Gráfico&#10;&#10;Descripción generada automáticamente">
            <a:extLst>
              <a:ext uri="{FF2B5EF4-FFF2-40B4-BE49-F238E27FC236}">
                <a16:creationId xmlns:a16="http://schemas.microsoft.com/office/drawing/2014/main" id="{84659349-3D26-49AB-972C-F1D16361BC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066" y="2371163"/>
            <a:ext cx="3725584" cy="279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714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148731" y="1319842"/>
            <a:ext cx="32176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This is an example slide: Spatial discretization</a:t>
            </a:r>
          </a:p>
          <a:p>
            <a:endParaRPr lang="en-US" b="1" dirty="0"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i="1" dirty="0" err="1">
                <a:latin typeface="LM Sans 10" panose="00000500000000000000" pitchFamily="50" charset="0"/>
              </a:rPr>
              <a:t>Nx</a:t>
            </a:r>
            <a:r>
              <a:rPr lang="en-US" dirty="0">
                <a:latin typeface="LM Sans 10" panose="00000500000000000000" pitchFamily="50" charset="0"/>
              </a:rPr>
              <a:t> = 45 - </a:t>
            </a:r>
            <a:r>
              <a:rPr lang="en-US" i="1" dirty="0">
                <a:latin typeface="LM Sans 10" panose="00000500000000000000" pitchFamily="50" charset="0"/>
              </a:rPr>
              <a:t>Ny</a:t>
            </a:r>
            <a:r>
              <a:rPr lang="en-US" dirty="0">
                <a:latin typeface="LM Sans 10" panose="00000500000000000000" pitchFamily="50" charset="0"/>
              </a:rPr>
              <a:t> = 96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Adaptive mesh refinement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Triangle-based mesh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Mesh independency study performed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pPr algn="just"/>
            <a:endParaRPr lang="en-US" dirty="0">
              <a:latin typeface="LM Sans 10" panose="00000500000000000000" pitchFamily="50" charset="0"/>
            </a:endParaRP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4/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Section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title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7678651-4AB7-4221-9664-4E11C57B7464}"/>
              </a:ext>
            </a:extLst>
          </p:cNvPr>
          <p:cNvSpPr/>
          <p:nvPr/>
        </p:nvSpPr>
        <p:spPr>
          <a:xfrm>
            <a:off x="671514" y="789139"/>
            <a:ext cx="2002630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3185864-47A1-43A9-9717-3ABD15C22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9565" y="1246330"/>
            <a:ext cx="5656545" cy="4481610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B29F3141-B629-4F2B-840D-42FA99BD04A2}"/>
              </a:ext>
            </a:extLst>
          </p:cNvPr>
          <p:cNvSpPr txBox="1"/>
          <p:nvPr/>
        </p:nvSpPr>
        <p:spPr>
          <a:xfrm>
            <a:off x="5106838" y="5902548"/>
            <a:ext cx="248440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LM Sans 10" panose="00000500000000000000" pitchFamily="50" charset="0"/>
              </a:rPr>
              <a:t>Figure 5. </a:t>
            </a:r>
            <a:r>
              <a:rPr lang="en-US" sz="1200" dirty="0">
                <a:latin typeface="LM Sans 10" panose="00000500000000000000" pitchFamily="50" charset="0"/>
              </a:rPr>
              <a:t>Mesh representation</a:t>
            </a:r>
            <a:endParaRPr lang="es-ES" sz="1200" dirty="0"/>
          </a:p>
        </p:txBody>
      </p:sp>
    </p:spTree>
    <p:extLst>
      <p:ext uri="{BB962C8B-B14F-4D97-AF65-F5344CB8AC3E}">
        <p14:creationId xmlns:p14="http://schemas.microsoft.com/office/powerpoint/2010/main" val="3658824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6EACF1A5-ADFF-4FC7-AD25-B3579D3AAA58}"/>
              </a:ext>
            </a:extLst>
          </p:cNvPr>
          <p:cNvSpPr txBox="1"/>
          <p:nvPr/>
        </p:nvSpPr>
        <p:spPr>
          <a:xfrm>
            <a:off x="198407" y="301924"/>
            <a:ext cx="2406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LM Sans 10" panose="00000500000000000000" pitchFamily="50" charset="0"/>
              </a:rPr>
              <a:t>Section title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EE5789C-35A6-4330-BCAB-8021712EA909}"/>
              </a:ext>
            </a:extLst>
          </p:cNvPr>
          <p:cNvSpPr txBox="1"/>
          <p:nvPr/>
        </p:nvSpPr>
        <p:spPr>
          <a:xfrm>
            <a:off x="276045" y="1302589"/>
            <a:ext cx="79190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LM Sans 10" panose="00000500000000000000" pitchFamily="50" charset="0"/>
              </a:rPr>
              <a:t>This is an example slide:</a:t>
            </a:r>
          </a:p>
          <a:p>
            <a:endParaRPr lang="en-US" b="1" dirty="0">
              <a:latin typeface="LM Sans 10" panose="00000500000000000000" pitchFamily="50" charset="0"/>
            </a:endParaRPr>
          </a:p>
          <a:p>
            <a:r>
              <a:rPr lang="en-US" dirty="0">
                <a:latin typeface="LM Sans 10" panose="00000500000000000000" pitchFamily="50" charset="0"/>
              </a:rPr>
              <a:t>How to export high-quality rendered latex equations:</a:t>
            </a:r>
          </a:p>
          <a:p>
            <a:endParaRPr lang="en-US" dirty="0"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Go to </a:t>
            </a:r>
            <a:r>
              <a:rPr lang="en-US" b="1" dirty="0">
                <a:solidFill>
                  <a:srgbClr val="005CA7"/>
                </a:solidFill>
                <a:latin typeface="LM Sans 10" panose="00000500000000000000" pitchFamily="50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https://latex.codecogs.com/eqneditor/editor.php</a:t>
            </a:r>
            <a:endParaRPr lang="en-US" b="1" dirty="0">
              <a:solidFill>
                <a:srgbClr val="005CA7"/>
              </a:solidFill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LM Sans 10" panose="00000500000000000000" pitchFamily="50" charset="0"/>
              </a:rPr>
              <a:t>Use the following configuration for exporting:</a:t>
            </a: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dirty="0"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dirty="0">
              <a:latin typeface="LM Sans 10" panose="00000500000000000000" pitchFamily="50" charset="0"/>
            </a:endParaRPr>
          </a:p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dirty="0">
              <a:latin typeface="LM Sans 10" panose="00000500000000000000" pitchFamily="50" charset="0"/>
            </a:endParaRPr>
          </a:p>
          <a:p>
            <a:pPr lvl="1"/>
            <a:r>
              <a:rPr lang="en-US" b="1" dirty="0">
                <a:solidFill>
                  <a:srgbClr val="005CA7"/>
                </a:solidFill>
                <a:latin typeface="LM Sans 10" panose="00000500000000000000" pitchFamily="50" charset="0"/>
              </a:rPr>
              <a:t> </a:t>
            </a:r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8594F4E2-5962-4D21-B649-73D54116FD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45" y="6202393"/>
            <a:ext cx="877164" cy="490481"/>
          </a:xfrm>
          <a:prstGeom prst="rect">
            <a:avLst/>
          </a:prstGeom>
        </p:spPr>
      </p:pic>
      <p:pic>
        <p:nvPicPr>
          <p:cNvPr id="12" name="Imagen 11" descr="Logotipo&#10;&#10;Descripción generada automáticamente">
            <a:extLst>
              <a:ext uri="{FF2B5EF4-FFF2-40B4-BE49-F238E27FC236}">
                <a16:creationId xmlns:a16="http://schemas.microsoft.com/office/drawing/2014/main" id="{2F1FCCC5-9C69-42A5-870B-673CFA9A8C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88" y="6133381"/>
            <a:ext cx="559493" cy="55949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0265B475-D253-43BF-95EA-00EC829D6736}"/>
              </a:ext>
            </a:extLst>
          </p:cNvPr>
          <p:cNvSpPr txBox="1"/>
          <p:nvPr/>
        </p:nvSpPr>
        <p:spPr>
          <a:xfrm>
            <a:off x="7591245" y="6413127"/>
            <a:ext cx="127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latin typeface="LM Sans 10" panose="00000500000000000000" pitchFamily="50" charset="0"/>
              </a:rPr>
              <a:t>5/</a:t>
            </a:r>
            <a:r>
              <a:rPr lang="es-ES" b="1" dirty="0">
                <a:latin typeface="LM Sans 10" panose="00000500000000000000" pitchFamily="50" charset="0"/>
              </a:rPr>
              <a:t>10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159B490-A92F-49DE-8673-8086453D2670}"/>
              </a:ext>
            </a:extLst>
          </p:cNvPr>
          <p:cNvSpPr/>
          <p:nvPr/>
        </p:nvSpPr>
        <p:spPr>
          <a:xfrm>
            <a:off x="0" y="0"/>
            <a:ext cx="9144000" cy="789140"/>
          </a:xfrm>
          <a:prstGeom prst="rect">
            <a:avLst/>
          </a:prstGeom>
          <a:solidFill>
            <a:srgbClr val="0040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CC6B647-1E4F-4E4C-A8F4-3EB469C6E486}"/>
              </a:ext>
            </a:extLst>
          </p:cNvPr>
          <p:cNvSpPr txBox="1"/>
          <p:nvPr/>
        </p:nvSpPr>
        <p:spPr>
          <a:xfrm>
            <a:off x="157358" y="163739"/>
            <a:ext cx="879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Section</a:t>
            </a:r>
            <a:r>
              <a:rPr lang="es-ES" sz="2400" b="1" dirty="0">
                <a:solidFill>
                  <a:schemeClr val="bg1"/>
                </a:solidFill>
                <a:latin typeface="Lm sans 10" panose="00000500000000000000" pitchFamily="50" charset="0"/>
              </a:rPr>
              <a:t> </a:t>
            </a:r>
            <a:r>
              <a:rPr lang="es-ES" sz="2400" b="1" dirty="0" err="1">
                <a:solidFill>
                  <a:schemeClr val="bg1"/>
                </a:solidFill>
                <a:latin typeface="Lm sans 10" panose="00000500000000000000" pitchFamily="50" charset="0"/>
              </a:rPr>
              <a:t>title</a:t>
            </a:r>
            <a:endParaRPr lang="es-ES" sz="2000" dirty="0">
              <a:solidFill>
                <a:schemeClr val="bg1"/>
              </a:solidFill>
              <a:latin typeface="Lm sans 10" panose="00000500000000000000" pitchFamily="50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232618D-A926-49D3-8DA7-8E6F9B641D13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615A6F78-C8B2-4FDA-BF5D-93BB0B9F4274}"/>
              </a:ext>
            </a:extLst>
          </p:cNvPr>
          <p:cNvSpPr/>
          <p:nvPr/>
        </p:nvSpPr>
        <p:spPr>
          <a:xfrm>
            <a:off x="1558" y="789140"/>
            <a:ext cx="669956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053E2BCC-493B-42ED-B225-5AA5DB1D49D6}"/>
              </a:ext>
            </a:extLst>
          </p:cNvPr>
          <p:cNvSpPr/>
          <p:nvPr/>
        </p:nvSpPr>
        <p:spPr>
          <a:xfrm>
            <a:off x="671513" y="789139"/>
            <a:ext cx="3562349" cy="45719"/>
          </a:xfrm>
          <a:prstGeom prst="rect">
            <a:avLst/>
          </a:prstGeom>
          <a:solidFill>
            <a:srgbClr val="005C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0598308-7631-4DC9-AF3E-D76111049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8604" y="3213121"/>
            <a:ext cx="6382641" cy="5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662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</TotalTime>
  <Words>239</Words>
  <Application>Microsoft Office PowerPoint</Application>
  <PresentationFormat>Presentación en pantalla (4:3)</PresentationFormat>
  <Paragraphs>45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LM Sans 10</vt:lpstr>
      <vt:lpstr>LM Sans 10</vt:lpstr>
      <vt:lpstr>Tema de Office</vt:lpstr>
      <vt:lpstr>*insert main page*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*insert main page*</dc:title>
  <dc:creator>FERRAN DE ANDRÉS VERT</dc:creator>
  <cp:lastModifiedBy>FERRAN DE ANDRÉS VERT</cp:lastModifiedBy>
  <cp:revision>1</cp:revision>
  <dcterms:created xsi:type="dcterms:W3CDTF">2022-03-27T16:13:50Z</dcterms:created>
  <dcterms:modified xsi:type="dcterms:W3CDTF">2022-03-27T16:39:59Z</dcterms:modified>
</cp:coreProperties>
</file>

<file path=docProps/thumbnail.jpeg>
</file>